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lang="fa-IR" sz="1600">
              <a:cs typeface="Titr" pitchFamily="2" charset="-78"/>
            </a:defRPr>
          </a:pPr>
          <a:endParaRPr lang="en-US"/>
        </a:p>
      </c:tx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Sheet2!$A$1</c:f>
              <c:strCache>
                <c:ptCount val="1"/>
                <c:pt idx="0">
                  <c:v>آخرین وضعیت پروژه های معاونت سرمایه گذاری و تامین منابع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pPr algn="ctr" rtl="1">
                      <a:defRPr lang="fa-IR" sz="16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2  Aseman" pitchFamily="2" charset="-78"/>
                      </a:defRPr>
                    </a:pPr>
                    <a:r>
                      <a:rPr lang="fa-IR" sz="16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2  Aseman" pitchFamily="2" charset="-78"/>
                      </a:rPr>
                      <a:t>134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 rtl="1">
                  <a:defRPr lang="fa-IR" sz="1600">
                    <a:cs typeface="2  Aseman" pitchFamily="2" charset="-78"/>
                  </a:defRPr>
                </a:pPr>
                <a:endParaRPr lang="en-US"/>
              </a:p>
            </c:txPr>
            <c:showVal val="1"/>
          </c:dLbls>
          <c:cat>
            <c:strRef>
              <c:f>Sheet2!$A$3:$A$11</c:f>
              <c:strCache>
                <c:ptCount val="9"/>
                <c:pt idx="0">
                  <c:v>تعداد کل متقاضیان احداث تاسیسات گردشگری</c:v>
                </c:pt>
                <c:pt idx="1">
                  <c:v>تعداد پروژه های دارای موافقت اصولی</c:v>
                </c:pt>
                <c:pt idx="2">
                  <c:v>تعداد متقاضیان فاقد مجوز </c:v>
                </c:pt>
                <c:pt idx="3">
                  <c:v>تعداد متقاضیان دارای مجوز در سال 90</c:v>
                </c:pt>
                <c:pt idx="4">
                  <c:v>تعداد متقاضیان دارای مجوز در سال 91 </c:v>
                </c:pt>
                <c:pt idx="5">
                  <c:v>تعداد متقاضیان دارای مجوز در سال 92</c:v>
                </c:pt>
                <c:pt idx="6">
                  <c:v>تعداد متقاضیان دارای مجوز در سال 93</c:v>
                </c:pt>
                <c:pt idx="7">
                  <c:v>تعداد متقاضیان دارای مجوز در سال 94</c:v>
                </c:pt>
                <c:pt idx="8">
                  <c:v>تعداد متقاضیان دارای مجوز در سال 95</c:v>
                </c:pt>
              </c:strCache>
            </c:strRef>
          </c:cat>
          <c:val>
            <c:numRef>
              <c:f>Sheet2!$B$3:$B$11</c:f>
              <c:numCache>
                <c:formatCode>General</c:formatCode>
                <c:ptCount val="9"/>
                <c:pt idx="0">
                  <c:v>381</c:v>
                </c:pt>
                <c:pt idx="1">
                  <c:v>134</c:v>
                </c:pt>
                <c:pt idx="2">
                  <c:v>242</c:v>
                </c:pt>
                <c:pt idx="3">
                  <c:v>25</c:v>
                </c:pt>
                <c:pt idx="4">
                  <c:v>35</c:v>
                </c:pt>
                <c:pt idx="5">
                  <c:v>22</c:v>
                </c:pt>
                <c:pt idx="6">
                  <c:v>22</c:v>
                </c:pt>
                <c:pt idx="7">
                  <c:v>9</c:v>
                </c:pt>
                <c:pt idx="8">
                  <c:v>5</c:v>
                </c:pt>
              </c:numCache>
            </c:numRef>
          </c:val>
        </c:ser>
        <c:dLbls>
          <c:showVal val="1"/>
        </c:dLbls>
        <c:shape val="box"/>
        <c:axId val="77759232"/>
        <c:axId val="77760768"/>
        <c:axId val="0"/>
      </c:bar3DChart>
      <c:catAx>
        <c:axId val="777592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fa-IR" sz="1400">
                <a:cs typeface="Mitra" pitchFamily="2" charset="-78"/>
              </a:defRPr>
            </a:pPr>
            <a:endParaRPr lang="en-US"/>
          </a:p>
        </c:txPr>
        <c:crossAx val="77760768"/>
        <c:crosses val="autoZero"/>
        <c:auto val="1"/>
        <c:lblAlgn val="ctr"/>
        <c:lblOffset val="100"/>
      </c:catAx>
      <c:valAx>
        <c:axId val="7776076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fa-IR">
                <a:cs typeface="Mitra" pitchFamily="2" charset="-78"/>
              </a:defRPr>
            </a:pPr>
            <a:endParaRPr lang="en-US"/>
          </a:p>
        </c:txPr>
        <c:crossAx val="77759232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fa-IR" sz="1800">
                <a:cs typeface="B Lotus" pitchFamily="2" charset="-78"/>
              </a:defRPr>
            </a:pPr>
            <a:r>
              <a:rPr lang="fa-IR" sz="1800" dirty="0">
                <a:cs typeface="B Lotus" pitchFamily="2" charset="-78"/>
              </a:rPr>
              <a:t>تعداد پروژه های دارای موافقت اصولی به تفکیک نوع طرح</a:t>
            </a:r>
          </a:p>
        </c:rich>
      </c:tx>
      <c:layout>
        <c:manualLayout>
          <c:xMode val="edge"/>
          <c:yMode val="edge"/>
          <c:x val="0.26755932347386235"/>
          <c:y val="1.2868469716032477E-2"/>
        </c:manualLayout>
      </c:layout>
    </c:title>
    <c:plotArea>
      <c:layout>
        <c:manualLayout>
          <c:layoutTarget val="inner"/>
          <c:xMode val="edge"/>
          <c:yMode val="edge"/>
          <c:x val="0.10042554140839025"/>
          <c:y val="0.13152743308806394"/>
          <c:w val="0.87457445449056426"/>
          <c:h val="0.45503635089378436"/>
        </c:manualLayout>
      </c:layout>
      <c:barChart>
        <c:barDir val="col"/>
        <c:grouping val="clustered"/>
        <c:ser>
          <c:idx val="0"/>
          <c:order val="0"/>
          <c:tx>
            <c:strRef>
              <c:f>Sheet1!$B$2:$B$3</c:f>
              <c:strCache>
                <c:ptCount val="1"/>
                <c:pt idx="0">
                  <c:v>تعداد پروژه های دارای موافقت اصولی به تفکیک نوع طرح  تعداد </c:v>
                </c:pt>
              </c:strCache>
            </c:strRef>
          </c:tx>
          <c:dLbls>
            <c:txPr>
              <a:bodyPr/>
              <a:lstStyle/>
              <a:p>
                <a:pPr rtl="1">
                  <a:defRPr lang="fa-IR" sz="1600">
                    <a:cs typeface="B Lotus" pitchFamily="2" charset="-78"/>
                  </a:defRPr>
                </a:pPr>
                <a:endParaRPr lang="en-US"/>
              </a:p>
            </c:txPr>
            <c:showVal val="1"/>
          </c:dLbls>
          <c:cat>
            <c:strRef>
              <c:f>Sheet1!$A$4:$A$17</c:f>
              <c:strCache>
                <c:ptCount val="14"/>
                <c:pt idx="0">
                  <c:v>مجتمع اقامتی - پذیرایی</c:v>
                </c:pt>
                <c:pt idx="1">
                  <c:v>مجتمع پذیرایی - رفاهی </c:v>
                </c:pt>
                <c:pt idx="2">
                  <c:v>مجتمع اقامتی - پذیرایی - ورزشی</c:v>
                </c:pt>
                <c:pt idx="3">
                  <c:v>سفره خانه سنتی </c:v>
                </c:pt>
                <c:pt idx="4">
                  <c:v>هتل </c:v>
                </c:pt>
                <c:pt idx="5">
                  <c:v>هتل آپارتمان </c:v>
                </c:pt>
                <c:pt idx="6">
                  <c:v>پیست کالسکه رانی </c:v>
                </c:pt>
                <c:pt idx="7">
                  <c:v>سفره خانه سنتی و شهربازی</c:v>
                </c:pt>
                <c:pt idx="8">
                  <c:v>دهکده گردشگری</c:v>
                </c:pt>
                <c:pt idx="9">
                  <c:v>مجتمع خدمات رفاهی بین راهی </c:v>
                </c:pt>
                <c:pt idx="10">
                  <c:v>مراکز تفریحی و سرگرمی</c:v>
                </c:pt>
                <c:pt idx="11">
                  <c:v>تلکه کابین</c:v>
                </c:pt>
                <c:pt idx="12">
                  <c:v>سرویس آپارتمان - سرویس ویلا</c:v>
                </c:pt>
                <c:pt idx="13">
                  <c:v>صحرا نوردی</c:v>
                </c:pt>
              </c:strCache>
            </c:strRef>
          </c:cat>
          <c:val>
            <c:numRef>
              <c:f>Sheet1!$B$4:$B$17</c:f>
              <c:numCache>
                <c:formatCode>General</c:formatCode>
                <c:ptCount val="14"/>
                <c:pt idx="0">
                  <c:v>64</c:v>
                </c:pt>
                <c:pt idx="1">
                  <c:v>18</c:v>
                </c:pt>
                <c:pt idx="2">
                  <c:v>5</c:v>
                </c:pt>
                <c:pt idx="3">
                  <c:v>16</c:v>
                </c:pt>
                <c:pt idx="4">
                  <c:v>11</c:v>
                </c:pt>
                <c:pt idx="5">
                  <c:v>7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5</c:v>
                </c:pt>
                <c:pt idx="10">
                  <c:v>5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gapWidth val="500"/>
        <c:overlap val="18"/>
        <c:axId val="78579584"/>
        <c:axId val="78581120"/>
      </c:barChart>
      <c:catAx>
        <c:axId val="785795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fa-IR" sz="1400" b="1">
                <a:cs typeface="B Lotus" pitchFamily="2" charset="-78"/>
              </a:defRPr>
            </a:pPr>
            <a:endParaRPr lang="en-US"/>
          </a:p>
        </c:txPr>
        <c:crossAx val="78581120"/>
        <c:crosses val="autoZero"/>
        <c:auto val="1"/>
        <c:lblAlgn val="ctr"/>
        <c:lblOffset val="100"/>
      </c:catAx>
      <c:valAx>
        <c:axId val="785811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78579584"/>
        <c:crosses val="autoZero"/>
        <c:crossBetween val="between"/>
      </c:valAx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fa-IR" sz="1800">
                <a:solidFill>
                  <a:schemeClr val="bg1"/>
                </a:solidFill>
                <a:cs typeface="Titr" pitchFamily="2" charset="-78"/>
              </a:defRPr>
            </a:pPr>
            <a:r>
              <a:rPr lang="fa-IR" sz="1800" dirty="0">
                <a:solidFill>
                  <a:schemeClr val="bg1"/>
                </a:solidFill>
                <a:cs typeface="Titr" pitchFamily="2" charset="-78"/>
              </a:rPr>
              <a:t>تعداد پروژه های دارای موافقت اصولی به تفکیک شهرستان  </a:t>
            </a:r>
          </a:p>
        </c:rich>
      </c:tx>
      <c:layout>
        <c:manualLayout>
          <c:xMode val="edge"/>
          <c:yMode val="edge"/>
          <c:x val="0.25706272427470195"/>
          <c:y val="1.1023080768803525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Sheet1!$B$47:$B$48</c:f>
              <c:strCache>
                <c:ptCount val="1"/>
                <c:pt idx="0">
                  <c:v>تعداد پروژه های دارای موافقت اصولی به تفکیک شهرستان تعداد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fa-IR" smtClean="0"/>
                      <a:t>64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fa-IR" smtClean="0"/>
                      <a:t>51</a:t>
                    </a:r>
                    <a:endParaRPr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fa-IR" dirty="0" smtClean="0"/>
                      <a:t>1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 rtl="1">
                  <a:defRPr lang="fa-IR" sz="1600">
                    <a:cs typeface="B Lotus" pitchFamily="2" charset="-78"/>
                  </a:defRPr>
                </a:pPr>
                <a:endParaRPr lang="en-US"/>
              </a:p>
            </c:txPr>
            <c:showVal val="1"/>
          </c:dLbls>
          <c:cat>
            <c:strRef>
              <c:f>Sheet1!$A$49:$A$53</c:f>
              <c:strCache>
                <c:ptCount val="5"/>
                <c:pt idx="0">
                  <c:v>کرج</c:v>
                </c:pt>
                <c:pt idx="1">
                  <c:v>ساوجبلاغ</c:v>
                </c:pt>
                <c:pt idx="2">
                  <c:v>طالقان </c:v>
                </c:pt>
                <c:pt idx="3">
                  <c:v>نظرآباد </c:v>
                </c:pt>
                <c:pt idx="4">
                  <c:v>اشتهارد</c:v>
                </c:pt>
              </c:strCache>
            </c:strRef>
          </c:cat>
          <c:val>
            <c:numRef>
              <c:f>Sheet1!$B$49:$B$53</c:f>
              <c:numCache>
                <c:formatCode>General</c:formatCode>
                <c:ptCount val="5"/>
                <c:pt idx="0">
                  <c:v>62</c:v>
                </c:pt>
                <c:pt idx="1">
                  <c:v>48</c:v>
                </c:pt>
                <c:pt idx="2">
                  <c:v>15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axId val="78857344"/>
        <c:axId val="78858880"/>
      </c:barChart>
      <c:catAx>
        <c:axId val="78857344"/>
        <c:scaling>
          <c:orientation val="minMax"/>
        </c:scaling>
        <c:axPos val="b"/>
        <c:tickLblPos val="nextTo"/>
        <c:txPr>
          <a:bodyPr/>
          <a:lstStyle/>
          <a:p>
            <a:pPr>
              <a:defRPr lang="fa-IR" sz="2400">
                <a:solidFill>
                  <a:schemeClr val="bg1"/>
                </a:solidFill>
                <a:cs typeface="B Lotus" pitchFamily="2" charset="-78"/>
              </a:defRPr>
            </a:pPr>
            <a:endParaRPr lang="en-US"/>
          </a:p>
        </c:txPr>
        <c:crossAx val="78858880"/>
        <c:crosses val="autoZero"/>
        <c:auto val="1"/>
        <c:lblAlgn val="ctr"/>
        <c:lblOffset val="100"/>
      </c:catAx>
      <c:valAx>
        <c:axId val="7885888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fa-IR"/>
            </a:pPr>
            <a:endParaRPr lang="en-US"/>
          </a:p>
        </c:txPr>
        <c:crossAx val="78857344"/>
        <c:crosses val="autoZero"/>
        <c:crossBetween val="midCat"/>
      </c:valAx>
    </c:plotArea>
    <c:plotVisOnly val="1"/>
    <c:dispBlanksAs val="gap"/>
  </c:chart>
  <c:txPr>
    <a:bodyPr/>
    <a:lstStyle/>
    <a:p>
      <a:pPr>
        <a:defRPr b="1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</a:defRPr>
      </a:pPr>
      <a:endParaRPr lang="en-US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7C4DE0-A375-4703-A3EC-C2CB762B6F61}" type="datetimeFigureOut">
              <a:rPr lang="fa-IR" smtClean="0"/>
              <a:pPr/>
              <a:t>04/18/1438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BC110F5-B752-4CA3-B61E-A2BACE59756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حوزه تاسیسات</a:t>
            </a:r>
            <a:r>
              <a:rPr smtClean="0"/>
              <a:t> </a:t>
            </a:r>
            <a:r>
              <a:rPr lang="fa-IR" dirty="0" smtClean="0"/>
              <a:t> گردشگری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8082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1680357"/>
              </p:ext>
            </p:extLst>
          </p:nvPr>
        </p:nvGraphicFramePr>
        <p:xfrm>
          <a:off x="381000" y="404665"/>
          <a:ext cx="829545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278269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1022883"/>
              </p:ext>
            </p:extLst>
          </p:nvPr>
        </p:nvGraphicFramePr>
        <p:xfrm>
          <a:off x="251520" y="332656"/>
          <a:ext cx="8568952" cy="592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926850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31741137"/>
              </p:ext>
            </p:extLst>
          </p:nvPr>
        </p:nvGraphicFramePr>
        <p:xfrm>
          <a:off x="457200" y="457200"/>
          <a:ext cx="842493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245869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208</TotalTime>
  <Words>36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حوزه تاسیسات  گردشگری</vt:lpstr>
      <vt:lpstr>Slide 2</vt:lpstr>
      <vt:lpstr>Slide 3</vt:lpstr>
      <vt:lpstr>Slide 4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a.mirhoseini</dc:creator>
  <cp:lastModifiedBy>m.naderbeigi</cp:lastModifiedBy>
  <cp:revision>25</cp:revision>
  <dcterms:created xsi:type="dcterms:W3CDTF">2012-09-29T05:33:28Z</dcterms:created>
  <dcterms:modified xsi:type="dcterms:W3CDTF">2017-01-16T08:46:08Z</dcterms:modified>
</cp:coreProperties>
</file>